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7"/>
    <p:sldId id="257" r:id="rId58"/>
    <p:sldId id="258" r:id="rId59"/>
    <p:sldId id="259" r:id="rId60"/>
    <p:sldId id="260" r:id="rId61"/>
    <p:sldId id="261" r:id="rId62"/>
    <p:sldId id="262" r:id="rId63"/>
    <p:sldId id="263" r:id="rId64"/>
    <p:sldId id="264" r:id="rId65"/>
    <p:sldId id="265" r:id="rId66"/>
    <p:sldId id="266" r:id="rId67"/>
    <p:sldId id="267" r:id="rId68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nonymous Pro" charset="1" panose="02060609030202000504"/>
      <p:regular r:id="rId8"/>
    </p:embeddedFont>
    <p:embeddedFont>
      <p:font typeface="Anonymous Pro Bold" charset="1" panose="02060809030202000504"/>
      <p:regular r:id="rId9"/>
    </p:embeddedFont>
    <p:embeddedFont>
      <p:font typeface="Anonymous Pro Italics" charset="1" panose="02060609030202000504"/>
      <p:regular r:id="rId10"/>
    </p:embeddedFont>
    <p:embeddedFont>
      <p:font typeface="Anonymous Pro Bold Italics" charset="1" panose="02060809030202000504"/>
      <p:regular r:id="rId11"/>
    </p:embeddedFont>
    <p:embeddedFont>
      <p:font typeface="Hammersmith One" charset="1" panose="02010703030501060504"/>
      <p:regular r:id="rId12"/>
    </p:embeddedFont>
    <p:embeddedFont>
      <p:font typeface="Arimo" charset="1" panose="020B0604020202020204"/>
      <p:regular r:id="rId13"/>
    </p:embeddedFont>
    <p:embeddedFont>
      <p:font typeface="Arimo Bold" charset="1" panose="020B0704020202020204"/>
      <p:regular r:id="rId14"/>
    </p:embeddedFont>
    <p:embeddedFont>
      <p:font typeface="Arimo Italics" charset="1" panose="020B0604020202090204"/>
      <p:regular r:id="rId15"/>
    </p:embeddedFont>
    <p:embeddedFont>
      <p:font typeface="Arimo Bold Italics" charset="1" panose="020B0704020202090204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Open Sans Extra Bold" charset="1" panose="020B0906030804020204"/>
      <p:regular r:id="rId21"/>
    </p:embeddedFont>
    <p:embeddedFont>
      <p:font typeface="Open Sans Extra Bold Italics" charset="1" panose="020B0906030804020204"/>
      <p:regular r:id="rId22"/>
    </p:embeddedFont>
    <p:embeddedFont>
      <p:font typeface="Belgrano" charset="1" panose="02000000000000000000"/>
      <p:regular r:id="rId23"/>
    </p:embeddedFont>
    <p:embeddedFont>
      <p:font typeface="Playfair Display" charset="1" panose="00000500000000000000"/>
      <p:regular r:id="rId24"/>
    </p:embeddedFont>
    <p:embeddedFont>
      <p:font typeface="Playfair Display Bold" charset="1" panose="00000800000000000000"/>
      <p:regular r:id="rId25"/>
    </p:embeddedFont>
    <p:embeddedFont>
      <p:font typeface="Playfair Display Italics" charset="1" panose="00000500000000000000"/>
      <p:regular r:id="rId26"/>
    </p:embeddedFont>
    <p:embeddedFont>
      <p:font typeface="Playfair Display Bold Italics" charset="1" panose="00000800000000000000"/>
      <p:regular r:id="rId27"/>
    </p:embeddedFont>
    <p:embeddedFont>
      <p:font typeface="Playfair Display Heavy" charset="1" panose="00000A00000000000000"/>
      <p:regular r:id="rId28"/>
    </p:embeddedFont>
    <p:embeddedFont>
      <p:font typeface="Playfair Display Heavy Italics" charset="1" panose="00000A00000000000000"/>
      <p:regular r:id="rId29"/>
    </p:embeddedFont>
    <p:embeddedFont>
      <p:font typeface="Clear Sans" charset="1" panose="020B0503030202020304"/>
      <p:regular r:id="rId30"/>
    </p:embeddedFont>
    <p:embeddedFont>
      <p:font typeface="Clear Sans Bold" charset="1" panose="020B0803030202020304"/>
      <p:regular r:id="rId31"/>
    </p:embeddedFont>
    <p:embeddedFont>
      <p:font typeface="Clear Sans Italics" charset="1" panose="020B0503030202090304"/>
      <p:regular r:id="rId32"/>
    </p:embeddedFont>
    <p:embeddedFont>
      <p:font typeface="Clear Sans Bold Italics" charset="1" panose="020B0803030202090304"/>
      <p:regular r:id="rId33"/>
    </p:embeddedFont>
    <p:embeddedFont>
      <p:font typeface="Clear Sans Thin" charset="1" panose="020B0203030202020304"/>
      <p:regular r:id="rId34"/>
    </p:embeddedFont>
    <p:embeddedFont>
      <p:font typeface="Clear Sans Light" charset="1" panose="020B0303030202020304"/>
      <p:regular r:id="rId35"/>
    </p:embeddedFont>
    <p:embeddedFont>
      <p:font typeface="Clear Sans Medium" charset="1" panose="020B0603030202020304"/>
      <p:regular r:id="rId36"/>
    </p:embeddedFont>
    <p:embeddedFont>
      <p:font typeface="Clear Sans Medium Italics" charset="1" panose="020B0603030202090304"/>
      <p:regular r:id="rId37"/>
    </p:embeddedFont>
    <p:embeddedFont>
      <p:font typeface="Hagrid" charset="1" panose="00000500000000000000"/>
      <p:regular r:id="rId38"/>
    </p:embeddedFont>
    <p:embeddedFont>
      <p:font typeface="Hagrid Light" charset="1" panose="00000400000000000000"/>
      <p:regular r:id="rId39"/>
    </p:embeddedFont>
    <p:embeddedFont>
      <p:font typeface="Hagrid Medium" charset="1" panose="00000600000000000000"/>
      <p:regular r:id="rId40"/>
    </p:embeddedFont>
    <p:embeddedFont>
      <p:font typeface="Hagrid Ultra-Bold" charset="1" panose="00000800000000000000"/>
      <p:regular r:id="rId41"/>
    </p:embeddedFont>
    <p:embeddedFont>
      <p:font typeface="Hagrid Heavy" charset="1" panose="00000A00000000000000"/>
      <p:regular r:id="rId42"/>
    </p:embeddedFont>
    <p:embeddedFont>
      <p:font typeface="Hagrid Text" charset="1" panose="00000500000000000000"/>
      <p:regular r:id="rId43"/>
    </p:embeddedFont>
    <p:embeddedFont>
      <p:font typeface="Hagrid Text Bold" charset="1" panose="00000800000000000000"/>
      <p:regular r:id="rId44"/>
    </p:embeddedFont>
    <p:embeddedFont>
      <p:font typeface="Hagrid Text Thin" charset="1" panose="00000200000000000000"/>
      <p:regular r:id="rId45"/>
    </p:embeddedFont>
    <p:embeddedFont>
      <p:font typeface="Hagrid Text Light" charset="1" panose="00000400000000000000"/>
      <p:regular r:id="rId46"/>
    </p:embeddedFont>
    <p:embeddedFont>
      <p:font typeface="Hagrid Text Heavy" charset="1" panose="00000A00000000000000"/>
      <p:regular r:id="rId47"/>
    </p:embeddedFont>
    <p:embeddedFont>
      <p:font typeface="Open Sans" charset="1" panose="020B0606030504020204"/>
      <p:regular r:id="rId48"/>
    </p:embeddedFont>
    <p:embeddedFont>
      <p:font typeface="Open Sans Bold" charset="1" panose="020B0806030504020204"/>
      <p:regular r:id="rId49"/>
    </p:embeddedFont>
    <p:embeddedFont>
      <p:font typeface="Open Sans Italics" charset="1" panose="020B0606030504020204"/>
      <p:regular r:id="rId50"/>
    </p:embeddedFont>
    <p:embeddedFont>
      <p:font typeface="Open Sans Bold Italics" charset="1" panose="020B0806030504020204"/>
      <p:regular r:id="rId51"/>
    </p:embeddedFont>
    <p:embeddedFont>
      <p:font typeface="Open Sans Light" charset="1" panose="020B0306030504020204"/>
      <p:regular r:id="rId52"/>
    </p:embeddedFont>
    <p:embeddedFont>
      <p:font typeface="Open Sans Light Italics" charset="1" panose="020B0306030504020204"/>
      <p:regular r:id="rId53"/>
    </p:embeddedFont>
    <p:embeddedFont>
      <p:font typeface="Open Sans Ultra-Bold" charset="1" panose="00000000000000000000"/>
      <p:regular r:id="rId54"/>
    </p:embeddedFont>
    <p:embeddedFont>
      <p:font typeface="Open Sans Ultra-Bold Italics" charset="1" panose="00000000000000000000"/>
      <p:regular r:id="rId55"/>
    </p:embeddedFont>
    <p:embeddedFont>
      <p:font typeface="Paytone One" charset="1" panose="0000050000000000000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slides/slide1.xml" Type="http://schemas.openxmlformats.org/officeDocument/2006/relationships/slide"/><Relationship Id="rId58" Target="slides/slide2.xml" Type="http://schemas.openxmlformats.org/officeDocument/2006/relationships/slide"/><Relationship Id="rId59" Target="slides/slide3.xml" Type="http://schemas.openxmlformats.org/officeDocument/2006/relationships/slide"/><Relationship Id="rId6" Target="fonts/font6.fntdata" Type="http://schemas.openxmlformats.org/officeDocument/2006/relationships/font"/><Relationship Id="rId60" Target="slides/slide4.xml" Type="http://schemas.openxmlformats.org/officeDocument/2006/relationships/slide"/><Relationship Id="rId61" Target="slides/slide5.xml" Type="http://schemas.openxmlformats.org/officeDocument/2006/relationships/slide"/><Relationship Id="rId62" Target="slides/slide6.xml" Type="http://schemas.openxmlformats.org/officeDocument/2006/relationships/slide"/><Relationship Id="rId63" Target="slides/slide7.xml" Type="http://schemas.openxmlformats.org/officeDocument/2006/relationships/slide"/><Relationship Id="rId64" Target="slides/slide8.xml" Type="http://schemas.openxmlformats.org/officeDocument/2006/relationships/slide"/><Relationship Id="rId65" Target="slides/slide9.xml" Type="http://schemas.openxmlformats.org/officeDocument/2006/relationships/slide"/><Relationship Id="rId66" Target="slides/slide10.xml" Type="http://schemas.openxmlformats.org/officeDocument/2006/relationships/slide"/><Relationship Id="rId67" Target="slides/slide11.xml" Type="http://schemas.openxmlformats.org/officeDocument/2006/relationships/slide"/><Relationship Id="rId68" Target="slides/slide1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34.pn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svg" Type="http://schemas.openxmlformats.org/officeDocument/2006/relationships/image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33.png" Type="http://schemas.openxmlformats.org/officeDocument/2006/relationships/image"/><Relationship Id="rId9" Target="../media/image4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3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61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34.png" Type="http://schemas.openxmlformats.org/officeDocument/2006/relationships/image"/><Relationship Id="rId7" Target="../media/image6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34.png" Type="http://schemas.openxmlformats.org/officeDocument/2006/relationships/image"/><Relationship Id="rId7" Target="../media/image6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4702">
            <a:off x="15060675" y="-1184993"/>
            <a:ext cx="1915241" cy="5324529"/>
          </a:xfrm>
          <a:custGeom>
            <a:avLst/>
            <a:gdLst/>
            <a:ahLst/>
            <a:cxnLst/>
            <a:rect r="r" b="b" t="t" l="l"/>
            <a:pathLst>
              <a:path h="5324529" w="1915241">
                <a:moveTo>
                  <a:pt x="0" y="0"/>
                </a:moveTo>
                <a:lnTo>
                  <a:pt x="1915241" y="0"/>
                </a:lnTo>
                <a:lnTo>
                  <a:pt x="1915241" y="5324529"/>
                </a:lnTo>
                <a:lnTo>
                  <a:pt x="0" y="532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-28300" r="0" b="-320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1133">
            <a:off x="7477388" y="5910509"/>
            <a:ext cx="3525205" cy="962766"/>
          </a:xfrm>
          <a:custGeom>
            <a:avLst/>
            <a:gdLst/>
            <a:ahLst/>
            <a:cxnLst/>
            <a:rect r="r" b="b" t="t" l="l"/>
            <a:pathLst>
              <a:path h="962766" w="3525205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77804">
            <a:off x="-1754063" y="6014059"/>
            <a:ext cx="7315200" cy="3364992"/>
          </a:xfrm>
          <a:custGeom>
            <a:avLst/>
            <a:gdLst/>
            <a:ahLst/>
            <a:cxnLst/>
            <a:rect r="r" b="b" t="t" l="l"/>
            <a:pathLst>
              <a:path h="3364992" w="7315200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6090095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3ª SPRINT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912940"/>
            <a:ext cx="18225762" cy="103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CENTRO ELETRÔNICO HERTZ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575691"/>
            <a:ext cx="18225762" cy="75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Italics"/>
              </a:rPr>
              <a:t>Aprendizagem por Projeto Integrado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577804">
            <a:off x="-5032179" y="5807695"/>
            <a:ext cx="7315200" cy="3364992"/>
          </a:xfrm>
          <a:custGeom>
            <a:avLst/>
            <a:gdLst/>
            <a:ahLst/>
            <a:cxnLst/>
            <a:rect r="r" b="b" t="t" l="l"/>
            <a:pathLst>
              <a:path h="3364992" w="7315200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7800" y="3613791"/>
            <a:ext cx="672733" cy="302730"/>
          </a:xfrm>
          <a:custGeom>
            <a:avLst/>
            <a:gdLst/>
            <a:ahLst/>
            <a:cxnLst/>
            <a:rect r="r" b="b" t="t" l="l"/>
            <a:pathLst>
              <a:path h="302730" w="672733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85757">
            <a:off x="3342639" y="3311312"/>
            <a:ext cx="627640" cy="282438"/>
          </a:xfrm>
          <a:custGeom>
            <a:avLst/>
            <a:gdLst/>
            <a:ahLst/>
            <a:cxnLst/>
            <a:rect r="r" b="b" t="t" l="l"/>
            <a:pathLst>
              <a:path h="282438" w="627640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656215">
            <a:off x="2962005" y="3937017"/>
            <a:ext cx="733479" cy="330065"/>
          </a:xfrm>
          <a:custGeom>
            <a:avLst/>
            <a:gdLst/>
            <a:ahLst/>
            <a:cxnLst/>
            <a:rect r="r" b="b" t="t" l="l"/>
            <a:pathLst>
              <a:path h="330065" w="733479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637155">
            <a:off x="3128984" y="4210288"/>
            <a:ext cx="638558" cy="287351"/>
          </a:xfrm>
          <a:custGeom>
            <a:avLst/>
            <a:gdLst/>
            <a:ahLst/>
            <a:cxnLst/>
            <a:rect r="r" b="b" t="t" l="l"/>
            <a:pathLst>
              <a:path h="287351" w="638558">
                <a:moveTo>
                  <a:pt x="0" y="0"/>
                </a:moveTo>
                <a:lnTo>
                  <a:pt x="638558" y="0"/>
                </a:lnTo>
                <a:lnTo>
                  <a:pt x="638558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18438" y="6128292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2" y="0"/>
                </a:lnTo>
                <a:lnTo>
                  <a:pt x="3269562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78626" y="7931784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3" y="0"/>
                </a:lnTo>
                <a:lnTo>
                  <a:pt x="3269563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09064" y="8932102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2" y="0"/>
                </a:lnTo>
                <a:lnTo>
                  <a:pt x="3269562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39121" y="3613791"/>
            <a:ext cx="3269562" cy="3130008"/>
          </a:xfrm>
          <a:custGeom>
            <a:avLst/>
            <a:gdLst/>
            <a:ahLst/>
            <a:cxnLst/>
            <a:rect r="r" b="b" t="t" l="l"/>
            <a:pathLst>
              <a:path h="3130008" w="3269562">
                <a:moveTo>
                  <a:pt x="0" y="0"/>
                </a:moveTo>
                <a:lnTo>
                  <a:pt x="3269563" y="0"/>
                </a:lnTo>
                <a:lnTo>
                  <a:pt x="3269563" y="3130008"/>
                </a:lnTo>
                <a:lnTo>
                  <a:pt x="0" y="3130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90993" y="8982341"/>
            <a:ext cx="877796" cy="1028892"/>
          </a:xfrm>
          <a:custGeom>
            <a:avLst/>
            <a:gdLst/>
            <a:ahLst/>
            <a:cxnLst/>
            <a:rect r="r" b="b" t="t" l="l"/>
            <a:pathLst>
              <a:path h="1028892" w="877796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-5207135" y="10321877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40905" y="0"/>
            <a:ext cx="3847095" cy="3847095"/>
          </a:xfrm>
          <a:custGeom>
            <a:avLst/>
            <a:gdLst/>
            <a:ahLst/>
            <a:cxnLst/>
            <a:rect r="r" b="b" t="t" l="l"/>
            <a:pathLst>
              <a:path h="3847095" w="3847095">
                <a:moveTo>
                  <a:pt x="0" y="0"/>
                </a:moveTo>
                <a:lnTo>
                  <a:pt x="3847095" y="0"/>
                </a:lnTo>
                <a:lnTo>
                  <a:pt x="3847095" y="3847095"/>
                </a:lnTo>
                <a:lnTo>
                  <a:pt x="0" y="3847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24319" y="-514350"/>
            <a:ext cx="8244553" cy="3086100"/>
            <a:chOff x="0" y="0"/>
            <a:chExt cx="217140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1405" cy="812800"/>
            </a:xfrm>
            <a:custGeom>
              <a:avLst/>
              <a:gdLst/>
              <a:ahLst/>
              <a:cxnLst/>
              <a:rect r="r" b="b" t="t" l="l"/>
              <a:pathLst>
                <a:path h="812800" w="2171405">
                  <a:moveTo>
                    <a:pt x="47891" y="0"/>
                  </a:moveTo>
                  <a:lnTo>
                    <a:pt x="2123514" y="0"/>
                  </a:lnTo>
                  <a:cubicBezTo>
                    <a:pt x="2149964" y="0"/>
                    <a:pt x="2171405" y="21441"/>
                    <a:pt x="2171405" y="47891"/>
                  </a:cubicBezTo>
                  <a:lnTo>
                    <a:pt x="2171405" y="764909"/>
                  </a:lnTo>
                  <a:cubicBezTo>
                    <a:pt x="2171405" y="791359"/>
                    <a:pt x="2149964" y="812800"/>
                    <a:pt x="2123514" y="812800"/>
                  </a:cubicBezTo>
                  <a:lnTo>
                    <a:pt x="47891" y="812800"/>
                  </a:lnTo>
                  <a:cubicBezTo>
                    <a:pt x="21441" y="812800"/>
                    <a:pt x="0" y="791359"/>
                    <a:pt x="0" y="764909"/>
                  </a:cubicBezTo>
                  <a:lnTo>
                    <a:pt x="0" y="47891"/>
                  </a:lnTo>
                  <a:cubicBezTo>
                    <a:pt x="0" y="21441"/>
                    <a:pt x="21441" y="0"/>
                    <a:pt x="47891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2171405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046218" y="3385531"/>
            <a:ext cx="6241782" cy="6901469"/>
          </a:xfrm>
          <a:custGeom>
            <a:avLst/>
            <a:gdLst/>
            <a:ahLst/>
            <a:cxnLst/>
            <a:rect r="r" b="b" t="t" l="l"/>
            <a:pathLst>
              <a:path h="6901469" w="6241782">
                <a:moveTo>
                  <a:pt x="0" y="0"/>
                </a:moveTo>
                <a:lnTo>
                  <a:pt x="6241782" y="0"/>
                </a:lnTo>
                <a:lnTo>
                  <a:pt x="6241782" y="6901469"/>
                </a:lnTo>
                <a:lnTo>
                  <a:pt x="0" y="6901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9" t="0" r="-10353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58090"/>
            <a:ext cx="8873887" cy="171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24"/>
              </a:lnSpc>
            </a:pPr>
            <a:r>
              <a:rPr lang="en-US" sz="12403" spc="1215">
                <a:solidFill>
                  <a:srgbClr val="231F20"/>
                </a:solidFill>
                <a:latin typeface="Oswald Bold"/>
              </a:rPr>
              <a:t>CADASTRO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5925" y="3129332"/>
            <a:ext cx="10911765" cy="6412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2"/>
              </a:lnSpc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Cadastro no Site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Email e informações da empresa</a:t>
            </a:r>
          </a:p>
          <a:p>
            <a:pPr algn="just">
              <a:lnSpc>
                <a:spcPts val="5642"/>
              </a:lnSpc>
            </a:pPr>
          </a:p>
          <a:p>
            <a:pPr algn="just">
              <a:lnSpc>
                <a:spcPts val="5642"/>
              </a:lnSpc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Aprovação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Navegação e Seleção de Produtos</a:t>
            </a:r>
          </a:p>
          <a:p>
            <a:pPr algn="just">
              <a:lnSpc>
                <a:spcPts val="5642"/>
              </a:lnSpc>
            </a:pPr>
          </a:p>
          <a:p>
            <a:pPr algn="just">
              <a:lnSpc>
                <a:spcPts val="5642"/>
              </a:lnSpc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Finalização da Compra.</a:t>
            </a:r>
          </a:p>
          <a:p>
            <a:pPr algn="just"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Escolher forma de pagamento e finalize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7882" y="537527"/>
            <a:ext cx="50689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173E4"/>
                </a:solidFill>
                <a:latin typeface="Open Sans Bold"/>
              </a:rPr>
              <a:t>WWW.reval.net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7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01917" y="3140524"/>
            <a:ext cx="5808823" cy="4400184"/>
          </a:xfrm>
          <a:custGeom>
            <a:avLst/>
            <a:gdLst/>
            <a:ahLst/>
            <a:cxnLst/>
            <a:rect r="r" b="b" t="t" l="l"/>
            <a:pathLst>
              <a:path h="4400184" w="5808823">
                <a:moveTo>
                  <a:pt x="0" y="0"/>
                </a:moveTo>
                <a:lnTo>
                  <a:pt x="5808823" y="0"/>
                </a:lnTo>
                <a:lnTo>
                  <a:pt x="5808823" y="4400184"/>
                </a:lnTo>
                <a:lnTo>
                  <a:pt x="0" y="4400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41319" y="2674274"/>
            <a:ext cx="5453349" cy="4114800"/>
          </a:xfrm>
          <a:custGeom>
            <a:avLst/>
            <a:gdLst/>
            <a:ahLst/>
            <a:cxnLst/>
            <a:rect r="r" b="b" t="t" l="l"/>
            <a:pathLst>
              <a:path h="4114800" w="5453349">
                <a:moveTo>
                  <a:pt x="0" y="0"/>
                </a:moveTo>
                <a:lnTo>
                  <a:pt x="5453349" y="0"/>
                </a:lnTo>
                <a:lnTo>
                  <a:pt x="54533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53791">
            <a:off x="4593353" y="1284997"/>
            <a:ext cx="6302572" cy="9792132"/>
          </a:xfrm>
          <a:custGeom>
            <a:avLst/>
            <a:gdLst/>
            <a:ahLst/>
            <a:cxnLst/>
            <a:rect r="r" b="b" t="t" l="l"/>
            <a:pathLst>
              <a:path h="9792132" w="6302572">
                <a:moveTo>
                  <a:pt x="0" y="0"/>
                </a:moveTo>
                <a:lnTo>
                  <a:pt x="6302572" y="0"/>
                </a:lnTo>
                <a:lnTo>
                  <a:pt x="6302572" y="9792131"/>
                </a:lnTo>
                <a:lnTo>
                  <a:pt x="0" y="9792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56303">
            <a:off x="4059711" y="193786"/>
            <a:ext cx="10168579" cy="2777133"/>
          </a:xfrm>
          <a:custGeom>
            <a:avLst/>
            <a:gdLst/>
            <a:ahLst/>
            <a:cxnLst/>
            <a:rect r="r" b="b" t="t" l="l"/>
            <a:pathLst>
              <a:path h="2777133" w="10168579">
                <a:moveTo>
                  <a:pt x="0" y="0"/>
                </a:moveTo>
                <a:lnTo>
                  <a:pt x="10168578" y="0"/>
                </a:lnTo>
                <a:lnTo>
                  <a:pt x="10168578" y="2777133"/>
                </a:lnTo>
                <a:lnTo>
                  <a:pt x="0" y="2777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617989" y="7881001"/>
            <a:ext cx="4776680" cy="1571655"/>
            <a:chOff x="0" y="0"/>
            <a:chExt cx="1258056" cy="4139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8056" cy="413934"/>
            </a:xfrm>
            <a:custGeom>
              <a:avLst/>
              <a:gdLst/>
              <a:ahLst/>
              <a:cxnLst/>
              <a:rect r="r" b="b" t="t" l="l"/>
              <a:pathLst>
                <a:path h="413934" w="1258056">
                  <a:moveTo>
                    <a:pt x="82659" y="0"/>
                  </a:moveTo>
                  <a:lnTo>
                    <a:pt x="1175396" y="0"/>
                  </a:lnTo>
                  <a:cubicBezTo>
                    <a:pt x="1221048" y="0"/>
                    <a:pt x="1258056" y="37008"/>
                    <a:pt x="1258056" y="82659"/>
                  </a:cubicBezTo>
                  <a:lnTo>
                    <a:pt x="1258056" y="331274"/>
                  </a:lnTo>
                  <a:cubicBezTo>
                    <a:pt x="1258056" y="376926"/>
                    <a:pt x="1221048" y="413934"/>
                    <a:pt x="1175396" y="413934"/>
                  </a:cubicBezTo>
                  <a:lnTo>
                    <a:pt x="82659" y="413934"/>
                  </a:lnTo>
                  <a:cubicBezTo>
                    <a:pt x="37008" y="413934"/>
                    <a:pt x="0" y="376926"/>
                    <a:pt x="0" y="331274"/>
                  </a:cubicBezTo>
                  <a:lnTo>
                    <a:pt x="0" y="82659"/>
                  </a:lnTo>
                  <a:cubicBezTo>
                    <a:pt x="0" y="37008"/>
                    <a:pt x="37008" y="0"/>
                    <a:pt x="82659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258056" cy="40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5483308"/>
            <a:ext cx="4225725" cy="4114800"/>
          </a:xfrm>
          <a:custGeom>
            <a:avLst/>
            <a:gdLst/>
            <a:ahLst/>
            <a:cxnLst/>
            <a:rect r="r" b="b" t="t" l="l"/>
            <a:pathLst>
              <a:path h="4114800" w="4225725">
                <a:moveTo>
                  <a:pt x="0" y="0"/>
                </a:moveTo>
                <a:lnTo>
                  <a:pt x="4225725" y="0"/>
                </a:lnTo>
                <a:lnTo>
                  <a:pt x="42257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89014" y="3214398"/>
            <a:ext cx="4641161" cy="1517276"/>
            <a:chOff x="0" y="0"/>
            <a:chExt cx="1222363" cy="3996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22363" cy="399612"/>
            </a:xfrm>
            <a:custGeom>
              <a:avLst/>
              <a:gdLst/>
              <a:ahLst/>
              <a:cxnLst/>
              <a:rect r="r" b="b" t="t" l="l"/>
              <a:pathLst>
                <a:path h="399612" w="1222363">
                  <a:moveTo>
                    <a:pt x="85073" y="0"/>
                  </a:moveTo>
                  <a:lnTo>
                    <a:pt x="1137290" y="0"/>
                  </a:lnTo>
                  <a:cubicBezTo>
                    <a:pt x="1184275" y="0"/>
                    <a:pt x="1222363" y="38089"/>
                    <a:pt x="1222363" y="85073"/>
                  </a:cubicBezTo>
                  <a:lnTo>
                    <a:pt x="1222363" y="314539"/>
                  </a:lnTo>
                  <a:cubicBezTo>
                    <a:pt x="1222363" y="361523"/>
                    <a:pt x="1184275" y="399612"/>
                    <a:pt x="1137290" y="399612"/>
                  </a:cubicBezTo>
                  <a:lnTo>
                    <a:pt x="85073" y="399612"/>
                  </a:lnTo>
                  <a:cubicBezTo>
                    <a:pt x="38089" y="399612"/>
                    <a:pt x="0" y="361523"/>
                    <a:pt x="0" y="314539"/>
                  </a:cubicBezTo>
                  <a:lnTo>
                    <a:pt x="0" y="85073"/>
                  </a:lnTo>
                  <a:cubicBezTo>
                    <a:pt x="0" y="38089"/>
                    <a:pt x="38089" y="0"/>
                    <a:pt x="85073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1222363" cy="390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617989" y="8036605"/>
            <a:ext cx="4776680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Finalização da Consultoria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12371" y="774797"/>
            <a:ext cx="10863257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Hagrid Medium"/>
              </a:rPr>
              <a:t>Proximos passos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9014" y="3546634"/>
            <a:ext cx="4622109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Belgrano"/>
              </a:rPr>
              <a:t>Delivery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644591">
            <a:off x="13700275" y="-3591366"/>
            <a:ext cx="6618601" cy="7182731"/>
          </a:xfrm>
          <a:custGeom>
            <a:avLst/>
            <a:gdLst/>
            <a:ahLst/>
            <a:cxnLst/>
            <a:rect r="r" b="b" t="t" l="l"/>
            <a:pathLst>
              <a:path h="7182731" w="6618601">
                <a:moveTo>
                  <a:pt x="0" y="0"/>
                </a:moveTo>
                <a:lnTo>
                  <a:pt x="6618600" y="0"/>
                </a:lnTo>
                <a:lnTo>
                  <a:pt x="6618600" y="7182732"/>
                </a:lnTo>
                <a:lnTo>
                  <a:pt x="0" y="718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525" y="2916059"/>
            <a:ext cx="16744950" cy="377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54"/>
              </a:lnSpc>
              <a:spcBef>
                <a:spcPct val="0"/>
              </a:spcBef>
            </a:pPr>
            <a:r>
              <a:rPr lang="en-US" sz="21467" u="none">
                <a:solidFill>
                  <a:srgbClr val="000000"/>
                </a:solidFill>
                <a:latin typeface="Hagrid Medium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912699">
            <a:off x="-858563" y="5669350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88332">
            <a:off x="-1299633" y="-10287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70172">
            <a:off x="14681242" y="720090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912699">
            <a:off x="-1339223" y="6298832"/>
            <a:ext cx="5350632" cy="4689099"/>
          </a:xfrm>
          <a:custGeom>
            <a:avLst/>
            <a:gdLst/>
            <a:ahLst/>
            <a:cxnLst/>
            <a:rect r="r" b="b" t="t" l="l"/>
            <a:pathLst>
              <a:path h="4689099" w="5350632">
                <a:moveTo>
                  <a:pt x="0" y="0"/>
                </a:moveTo>
                <a:lnTo>
                  <a:pt x="5350632" y="0"/>
                </a:lnTo>
                <a:lnTo>
                  <a:pt x="5350632" y="4689100"/>
                </a:lnTo>
                <a:lnTo>
                  <a:pt x="0" y="4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6676" y="1581825"/>
            <a:ext cx="8631759" cy="1765759"/>
          </a:xfrm>
          <a:custGeom>
            <a:avLst/>
            <a:gdLst/>
            <a:ahLst/>
            <a:cxnLst/>
            <a:rect r="r" b="b" t="t" l="l"/>
            <a:pathLst>
              <a:path h="1765759" w="8631759">
                <a:moveTo>
                  <a:pt x="0" y="0"/>
                </a:moveTo>
                <a:lnTo>
                  <a:pt x="8631760" y="0"/>
                </a:lnTo>
                <a:lnTo>
                  <a:pt x="8631760" y="1765759"/>
                </a:lnTo>
                <a:lnTo>
                  <a:pt x="0" y="17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20320" y="4970835"/>
            <a:ext cx="3752650" cy="5316165"/>
            <a:chOff x="0" y="0"/>
            <a:chExt cx="988352" cy="1400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8352" cy="1400142"/>
            </a:xfrm>
            <a:custGeom>
              <a:avLst/>
              <a:gdLst/>
              <a:ahLst/>
              <a:cxnLst/>
              <a:rect r="r" b="b" t="t" l="l"/>
              <a:pathLst>
                <a:path h="1400142" w="988352">
                  <a:moveTo>
                    <a:pt x="0" y="0"/>
                  </a:moveTo>
                  <a:lnTo>
                    <a:pt x="988352" y="0"/>
                  </a:lnTo>
                  <a:lnTo>
                    <a:pt x="988352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0173E4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88352" cy="1438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72970" y="4970835"/>
            <a:ext cx="10815030" cy="5316165"/>
            <a:chOff x="0" y="0"/>
            <a:chExt cx="2848403" cy="1400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48403" cy="1400142"/>
            </a:xfrm>
            <a:custGeom>
              <a:avLst/>
              <a:gdLst/>
              <a:ahLst/>
              <a:cxnLst/>
              <a:rect r="r" b="b" t="t" l="l"/>
              <a:pathLst>
                <a:path h="1400142" w="2848403">
                  <a:moveTo>
                    <a:pt x="0" y="0"/>
                  </a:moveTo>
                  <a:lnTo>
                    <a:pt x="2848403" y="0"/>
                  </a:lnTo>
                  <a:lnTo>
                    <a:pt x="2848403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294F87">
                <a:alpha val="5882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48403" cy="1438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034945" y="6031634"/>
            <a:ext cx="2774590" cy="2763752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30" r="-37" b="-13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7057089" y="4970835"/>
            <a:ext cx="10815030" cy="5316165"/>
            <a:chOff x="0" y="0"/>
            <a:chExt cx="2848403" cy="1400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8403" cy="1400142"/>
            </a:xfrm>
            <a:custGeom>
              <a:avLst/>
              <a:gdLst/>
              <a:ahLst/>
              <a:cxnLst/>
              <a:rect r="r" b="b" t="t" l="l"/>
              <a:pathLst>
                <a:path h="1400142" w="2848403">
                  <a:moveTo>
                    <a:pt x="0" y="0"/>
                  </a:moveTo>
                  <a:lnTo>
                    <a:pt x="2848403" y="0"/>
                  </a:lnTo>
                  <a:lnTo>
                    <a:pt x="2848403" y="1400142"/>
                  </a:lnTo>
                  <a:lnTo>
                    <a:pt x="0" y="1400142"/>
                  </a:lnTo>
                  <a:close/>
                </a:path>
              </a:pathLst>
            </a:custGeom>
            <a:solidFill>
              <a:srgbClr val="1673E6">
                <a:alpha val="9098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8403" cy="1438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44229" y="5682742"/>
            <a:ext cx="2896192" cy="2884879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560" r="-894" b="-56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109314" y="5682742"/>
            <a:ext cx="2974663" cy="2963043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943" r="-4292" b="-159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357081" y="6031634"/>
            <a:ext cx="2898237" cy="2886916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833" r="223" b="-1683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5112109" y="6031634"/>
            <a:ext cx="2765536" cy="2754733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8270" r="223" b="-59505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503183" y="8700972"/>
            <a:ext cx="2655162" cy="11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MASTER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19891" y="8710281"/>
            <a:ext cx="2991130" cy="11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sz="3837" spc="548">
                <a:solidFill>
                  <a:srgbClr val="000000"/>
                </a:solidFill>
                <a:latin typeface="Belgrano"/>
              </a:rPr>
              <a:t>PRODUCT</a:t>
            </a:r>
          </a:p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000000"/>
                </a:solidFill>
                <a:latin typeface="Belgrano"/>
              </a:rPr>
              <a:t>OWNER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98874" y="9204300"/>
            <a:ext cx="8014649" cy="5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131444" y="282031"/>
            <a:ext cx="18288000" cy="103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EQUIPE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4029854"/>
            <a:ext cx="18288000" cy="5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INTEGRANTES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-390525" y="5271414"/>
            <a:ext cx="4565701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ANDRÉ ANTUNES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18444" y="5260579"/>
            <a:ext cx="2407593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VICTOR HUGO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483246" y="5260579"/>
            <a:ext cx="2264420" cy="32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sz="2200" spc="314">
                <a:solidFill>
                  <a:srgbClr val="000000"/>
                </a:solidFill>
                <a:latin typeface="Belgrano"/>
              </a:rPr>
              <a:t>JOÃO PEDRO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57081" y="5260579"/>
            <a:ext cx="3046809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DANIELLE VIEIRA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884755" y="5260579"/>
            <a:ext cx="3220244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 DÉBORA VALENTE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001000" y="66675"/>
            <a:ext cx="10287000" cy="11790258"/>
          </a:xfrm>
          <a:custGeom>
            <a:avLst/>
            <a:gdLst/>
            <a:ahLst/>
            <a:cxnLst/>
            <a:rect r="r" b="b" t="t" l="l"/>
            <a:pathLst>
              <a:path h="11790258" w="10287000">
                <a:moveTo>
                  <a:pt x="0" y="0"/>
                </a:moveTo>
                <a:lnTo>
                  <a:pt x="10287000" y="0"/>
                </a:lnTo>
                <a:lnTo>
                  <a:pt x="10287000" y="11790258"/>
                </a:lnTo>
                <a:lnTo>
                  <a:pt x="0" y="11790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33498" y="767545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43000" y="-436458"/>
            <a:ext cx="10287000" cy="11790258"/>
          </a:xfrm>
          <a:custGeom>
            <a:avLst/>
            <a:gdLst/>
            <a:ahLst/>
            <a:cxnLst/>
            <a:rect r="r" b="b" t="t" l="l"/>
            <a:pathLst>
              <a:path h="11790258" w="10287000">
                <a:moveTo>
                  <a:pt x="0" y="0"/>
                </a:moveTo>
                <a:lnTo>
                  <a:pt x="10287000" y="0"/>
                </a:lnTo>
                <a:lnTo>
                  <a:pt x="10287000" y="11790258"/>
                </a:lnTo>
                <a:lnTo>
                  <a:pt x="0" y="11790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84533" y="245497"/>
            <a:ext cx="14374767" cy="174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516"/>
              </a:lnSpc>
            </a:pPr>
            <a:r>
              <a:rPr lang="en-US" sz="9246">
                <a:solidFill>
                  <a:srgbClr val="000000"/>
                </a:solidFill>
                <a:latin typeface="Anonymous Pro Bold"/>
              </a:rPr>
              <a:t>TÓPICOS DE ABORDAGEM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2506497" y="-4220281"/>
            <a:ext cx="0" cy="6503555"/>
          </a:xfrm>
          <a:prstGeom prst="line">
            <a:avLst/>
          </a:prstGeom>
          <a:ln cap="flat" w="285750">
            <a:solidFill>
              <a:srgbClr val="2379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639847" y="2140399"/>
            <a:ext cx="2131373" cy="0"/>
          </a:xfrm>
          <a:prstGeom prst="line">
            <a:avLst/>
          </a:prstGeom>
          <a:ln cap="flat" w="285750">
            <a:solidFill>
              <a:srgbClr val="2F8B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610321">
            <a:off x="-2098883" y="-552660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890" y="-205740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785142"/>
            <a:ext cx="1507339" cy="1501858"/>
          </a:xfrm>
          <a:custGeom>
            <a:avLst/>
            <a:gdLst/>
            <a:ahLst/>
            <a:cxnLst/>
            <a:rect r="r" b="b" t="t" l="l"/>
            <a:pathLst>
              <a:path h="1501858" w="1507339">
                <a:moveTo>
                  <a:pt x="0" y="0"/>
                </a:moveTo>
                <a:lnTo>
                  <a:pt x="1507339" y="0"/>
                </a:lnTo>
                <a:lnTo>
                  <a:pt x="1507339" y="1501858"/>
                </a:lnTo>
                <a:lnTo>
                  <a:pt x="0" y="1501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67850" y="8577788"/>
            <a:ext cx="3418425" cy="3418425"/>
          </a:xfrm>
          <a:custGeom>
            <a:avLst/>
            <a:gdLst/>
            <a:ahLst/>
            <a:cxnLst/>
            <a:rect r="r" b="b" t="t" l="l"/>
            <a:pathLst>
              <a:path h="3418425" w="3418425">
                <a:moveTo>
                  <a:pt x="0" y="0"/>
                </a:moveTo>
                <a:lnTo>
                  <a:pt x="3418425" y="0"/>
                </a:lnTo>
                <a:lnTo>
                  <a:pt x="3418425" y="3418424"/>
                </a:lnTo>
                <a:lnTo>
                  <a:pt x="0" y="34184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95001" y="2283274"/>
            <a:ext cx="2019058" cy="2014010"/>
          </a:xfrm>
          <a:custGeom>
            <a:avLst/>
            <a:gdLst/>
            <a:ahLst/>
            <a:cxnLst/>
            <a:rect r="r" b="b" t="t" l="l"/>
            <a:pathLst>
              <a:path h="2014010" w="2019058">
                <a:moveTo>
                  <a:pt x="0" y="0"/>
                </a:moveTo>
                <a:lnTo>
                  <a:pt x="2019058" y="0"/>
                </a:lnTo>
                <a:lnTo>
                  <a:pt x="2019058" y="2014011"/>
                </a:lnTo>
                <a:lnTo>
                  <a:pt x="0" y="20140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95001" y="6957169"/>
            <a:ext cx="2425836" cy="2425836"/>
          </a:xfrm>
          <a:custGeom>
            <a:avLst/>
            <a:gdLst/>
            <a:ahLst/>
            <a:cxnLst/>
            <a:rect r="r" b="b" t="t" l="l"/>
            <a:pathLst>
              <a:path h="2425836" w="2425836">
                <a:moveTo>
                  <a:pt x="0" y="0"/>
                </a:moveTo>
                <a:lnTo>
                  <a:pt x="2425836" y="0"/>
                </a:lnTo>
                <a:lnTo>
                  <a:pt x="2425836" y="2425836"/>
                </a:lnTo>
                <a:lnTo>
                  <a:pt x="0" y="2425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63622" y="2506894"/>
            <a:ext cx="8637753" cy="627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41416" indent="-620708" lvl="1">
              <a:lnSpc>
                <a:spcPts val="11499"/>
              </a:lnSpc>
              <a:buFont typeface="Arial"/>
              <a:buChar char="•"/>
            </a:pPr>
            <a:r>
              <a:rPr lang="en-US" sz="5749">
                <a:solidFill>
                  <a:srgbClr val="000000"/>
                </a:solidFill>
                <a:latin typeface="Clear Sans Bold"/>
              </a:rPr>
              <a:t>Instagram</a:t>
            </a:r>
            <a:r>
              <a:rPr lang="en-US" sz="5749">
                <a:solidFill>
                  <a:srgbClr val="000000"/>
                </a:solidFill>
                <a:latin typeface="Clear Sans Bold"/>
              </a:rPr>
              <a:t>  </a:t>
            </a:r>
          </a:p>
          <a:p>
            <a:pPr>
              <a:lnSpc>
                <a:spcPts val="9299"/>
              </a:lnSpc>
            </a:pPr>
          </a:p>
          <a:p>
            <a:pPr>
              <a:lnSpc>
                <a:spcPts val="9299"/>
              </a:lnSpc>
            </a:pPr>
          </a:p>
          <a:p>
            <a:pPr marL="1241416" indent="-620708" lvl="1">
              <a:lnSpc>
                <a:spcPts val="11499"/>
              </a:lnSpc>
              <a:buFont typeface="Arial"/>
              <a:buChar char="•"/>
            </a:pPr>
            <a:r>
              <a:rPr lang="en-US" sz="5749">
                <a:solidFill>
                  <a:srgbClr val="000000"/>
                </a:solidFill>
                <a:latin typeface="Clear Sans Bold"/>
              </a:rPr>
              <a:t>Novo Fornecedor</a:t>
            </a:r>
          </a:p>
          <a:p>
            <a:pPr>
              <a:lnSpc>
                <a:spcPts val="86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123774" y="2309105"/>
            <a:ext cx="7877601" cy="957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61"/>
              </a:lnSpc>
            </a:pPr>
          </a:p>
          <a:p>
            <a:pPr marL="1064895" indent="-532447" lvl="1">
              <a:lnSpc>
                <a:spcPts val="7349"/>
              </a:lnSpc>
              <a:buFont typeface="Arial"/>
              <a:buChar char="•"/>
            </a:pPr>
            <a:r>
              <a:rPr lang="en-US" sz="4932">
                <a:solidFill>
                  <a:srgbClr val="000000"/>
                </a:solidFill>
                <a:latin typeface="Clear Sans Bold"/>
              </a:rPr>
              <a:t>Benefícios Instagram</a:t>
            </a:r>
          </a:p>
          <a:p>
            <a:pPr marL="1064895" indent="-532447" lvl="1">
              <a:lnSpc>
                <a:spcPts val="7349"/>
              </a:lnSpc>
              <a:buFont typeface="Arial"/>
              <a:buChar char="•"/>
            </a:pPr>
            <a:r>
              <a:rPr lang="en-US" sz="4932">
                <a:solidFill>
                  <a:srgbClr val="000000"/>
                </a:solidFill>
                <a:latin typeface="Clear Sans Bold"/>
              </a:rPr>
              <a:t>Como usar</a:t>
            </a:r>
          </a:p>
          <a:p>
            <a:pPr>
              <a:lnSpc>
                <a:spcPts val="7349"/>
              </a:lnSpc>
            </a:pPr>
          </a:p>
          <a:p>
            <a:pPr>
              <a:lnSpc>
                <a:spcPts val="7349"/>
              </a:lnSpc>
            </a:pPr>
          </a:p>
          <a:p>
            <a:pPr marL="1064895" indent="-532447" lvl="1">
              <a:lnSpc>
                <a:spcPts val="7349"/>
              </a:lnSpc>
              <a:buFont typeface="Arial"/>
              <a:buChar char="•"/>
            </a:pPr>
            <a:r>
              <a:rPr lang="en-US" sz="4932">
                <a:solidFill>
                  <a:srgbClr val="000000"/>
                </a:solidFill>
                <a:latin typeface="Clear Sans Bold"/>
              </a:rPr>
              <a:t>Cadastro</a:t>
            </a:r>
          </a:p>
          <a:p>
            <a:pPr marL="1064895" indent="-532447" lvl="1">
              <a:lnSpc>
                <a:spcPts val="7349"/>
              </a:lnSpc>
              <a:buFont typeface="Arial"/>
              <a:buChar char="•"/>
            </a:pPr>
            <a:r>
              <a:rPr lang="en-US" sz="4932">
                <a:solidFill>
                  <a:srgbClr val="000000"/>
                </a:solidFill>
                <a:latin typeface="Clear Sans Bold"/>
              </a:rPr>
              <a:t>Utilização</a:t>
            </a:r>
          </a:p>
          <a:p>
            <a:pPr>
              <a:lnSpc>
                <a:spcPts val="11561"/>
              </a:lnSpc>
            </a:pPr>
          </a:p>
          <a:p>
            <a:pPr>
              <a:lnSpc>
                <a:spcPts val="922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71515" y="0"/>
            <a:ext cx="26223241" cy="10287000"/>
          </a:xfrm>
          <a:custGeom>
            <a:avLst/>
            <a:gdLst/>
            <a:ahLst/>
            <a:cxnLst/>
            <a:rect r="r" b="b" t="t" l="l"/>
            <a:pathLst>
              <a:path h="10287000" w="26223241">
                <a:moveTo>
                  <a:pt x="0" y="0"/>
                </a:moveTo>
                <a:lnTo>
                  <a:pt x="26223241" y="0"/>
                </a:lnTo>
                <a:lnTo>
                  <a:pt x="262232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-50612" r="0" b="-792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9963" y="-198509"/>
            <a:ext cx="19019194" cy="2761907"/>
          </a:xfrm>
          <a:custGeom>
            <a:avLst/>
            <a:gdLst/>
            <a:ahLst/>
            <a:cxnLst/>
            <a:rect r="r" b="b" t="t" l="l"/>
            <a:pathLst>
              <a:path h="2761907" w="19019194">
                <a:moveTo>
                  <a:pt x="0" y="0"/>
                </a:moveTo>
                <a:lnTo>
                  <a:pt x="19019194" y="0"/>
                </a:lnTo>
                <a:lnTo>
                  <a:pt x="19019194" y="2761908"/>
                </a:lnTo>
                <a:lnTo>
                  <a:pt x="0" y="276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253298" r="0" b="-2677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85329" y="-218683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4" y="0"/>
                </a:lnTo>
                <a:lnTo>
                  <a:pt x="5507804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366273" y="4157958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5" y="0"/>
                </a:lnTo>
                <a:lnTo>
                  <a:pt x="5507805" y="6838858"/>
                </a:lnTo>
                <a:lnTo>
                  <a:pt x="0" y="683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908" y="529983"/>
            <a:ext cx="1939624" cy="1934774"/>
          </a:xfrm>
          <a:custGeom>
            <a:avLst/>
            <a:gdLst/>
            <a:ahLst/>
            <a:cxnLst/>
            <a:rect r="r" b="b" t="t" l="l"/>
            <a:pathLst>
              <a:path h="1934774" w="1939624">
                <a:moveTo>
                  <a:pt x="0" y="0"/>
                </a:moveTo>
                <a:lnTo>
                  <a:pt x="1939624" y="0"/>
                </a:lnTo>
                <a:lnTo>
                  <a:pt x="1939624" y="1934774"/>
                </a:lnTo>
                <a:lnTo>
                  <a:pt x="0" y="1934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54511" y="3190091"/>
            <a:ext cx="4573444" cy="3430083"/>
          </a:xfrm>
          <a:custGeom>
            <a:avLst/>
            <a:gdLst/>
            <a:ahLst/>
            <a:cxnLst/>
            <a:rect r="r" b="b" t="t" l="l"/>
            <a:pathLst>
              <a:path h="3430083" w="4573444">
                <a:moveTo>
                  <a:pt x="0" y="0"/>
                </a:moveTo>
                <a:lnTo>
                  <a:pt x="4573444" y="0"/>
                </a:lnTo>
                <a:lnTo>
                  <a:pt x="4573444" y="3430083"/>
                </a:lnTo>
                <a:lnTo>
                  <a:pt x="0" y="34300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520458"/>
            <a:ext cx="1828800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89"/>
              </a:lnSpc>
              <a:spcBef>
                <a:spcPct val="0"/>
              </a:spcBef>
            </a:pPr>
            <a:r>
              <a:rPr lang="en-US" sz="8324" spc="1523">
                <a:solidFill>
                  <a:srgbClr val="000000"/>
                </a:solidFill>
                <a:latin typeface="Hagrid Text Bold"/>
              </a:rPr>
              <a:t>INSTAGRAM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7629" y="2688048"/>
            <a:ext cx="12766021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Uma das redes sociais focada no 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compartilhamento de fotos e vídeos. </a:t>
            </a:r>
          </a:p>
          <a:p>
            <a:pPr>
              <a:lnSpc>
                <a:spcPts val="7279"/>
              </a:lnSpc>
            </a:pP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Funcionalidades: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15399"/>
            <a:ext cx="10088148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Posts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Stories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Reels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Ferramentas de marketing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7400" y="53754"/>
            <a:ext cx="10198542" cy="10198542"/>
          </a:xfrm>
          <a:custGeom>
            <a:avLst/>
            <a:gdLst/>
            <a:ahLst/>
            <a:cxnLst/>
            <a:rect r="r" b="b" t="t" l="l"/>
            <a:pathLst>
              <a:path h="10198542" w="10198542">
                <a:moveTo>
                  <a:pt x="0" y="0"/>
                </a:moveTo>
                <a:lnTo>
                  <a:pt x="10198541" y="0"/>
                </a:lnTo>
                <a:lnTo>
                  <a:pt x="10198541" y="10198542"/>
                </a:lnTo>
                <a:lnTo>
                  <a:pt x="0" y="1019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7101" y="4368370"/>
            <a:ext cx="10839140" cy="4889930"/>
          </a:xfrm>
          <a:custGeom>
            <a:avLst/>
            <a:gdLst/>
            <a:ahLst/>
            <a:cxnLst/>
            <a:rect r="r" b="b" t="t" l="l"/>
            <a:pathLst>
              <a:path h="4889930" w="10839140">
                <a:moveTo>
                  <a:pt x="0" y="0"/>
                </a:moveTo>
                <a:lnTo>
                  <a:pt x="10839140" y="0"/>
                </a:lnTo>
                <a:lnTo>
                  <a:pt x="10839140" y="4889930"/>
                </a:lnTo>
                <a:lnTo>
                  <a:pt x="0" y="4889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8717" y="8845997"/>
            <a:ext cx="1491315" cy="1705246"/>
          </a:xfrm>
          <a:custGeom>
            <a:avLst/>
            <a:gdLst/>
            <a:ahLst/>
            <a:cxnLst/>
            <a:rect r="r" b="b" t="t" l="l"/>
            <a:pathLst>
              <a:path h="1705246" w="1491315">
                <a:moveTo>
                  <a:pt x="0" y="0"/>
                </a:moveTo>
                <a:lnTo>
                  <a:pt x="1491315" y="0"/>
                </a:lnTo>
                <a:lnTo>
                  <a:pt x="1491315" y="1705246"/>
                </a:lnTo>
                <a:lnTo>
                  <a:pt x="0" y="170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97101" y="4672548"/>
            <a:ext cx="10822437" cy="391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7014" indent="-378507" lvl="1">
              <a:lnSpc>
                <a:spcPts val="7994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 Amplo Alcance de Audiência</a:t>
            </a:r>
          </a:p>
          <a:p>
            <a:pPr marL="757014" indent="-378507" lvl="1">
              <a:lnSpc>
                <a:spcPts val="7994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Engajamento Aprimorado</a:t>
            </a:r>
          </a:p>
          <a:p>
            <a:pPr marL="757014" indent="-378507" lvl="1">
              <a:lnSpc>
                <a:spcPts val="7994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Construção de Marca</a:t>
            </a:r>
          </a:p>
          <a:p>
            <a:pPr marL="757014" indent="-378507" lvl="1">
              <a:lnSpc>
                <a:spcPts val="7994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Hagrid Text"/>
              </a:rPr>
              <a:t>Facilidade na Interação com os Clientes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85640"/>
            <a:ext cx="18288000" cy="3468656"/>
          </a:xfrm>
          <a:custGeom>
            <a:avLst/>
            <a:gdLst/>
            <a:ahLst/>
            <a:cxnLst/>
            <a:rect r="r" b="b" t="t" l="l"/>
            <a:pathLst>
              <a:path h="3468656" w="18288000">
                <a:moveTo>
                  <a:pt x="0" y="0"/>
                </a:moveTo>
                <a:lnTo>
                  <a:pt x="18288000" y="0"/>
                </a:lnTo>
                <a:lnTo>
                  <a:pt x="18288000" y="3468656"/>
                </a:lnTo>
                <a:lnTo>
                  <a:pt x="0" y="34686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</a:blip>
            <a:stretch>
              <a:fillRect l="-1530" t="-196902" r="0" b="-1858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9614" y="953221"/>
            <a:ext cx="180783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Instagram Benefícios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3069" y="641683"/>
            <a:ext cx="2019058" cy="2014010"/>
          </a:xfrm>
          <a:custGeom>
            <a:avLst/>
            <a:gdLst/>
            <a:ahLst/>
            <a:cxnLst/>
            <a:rect r="r" b="b" t="t" l="l"/>
            <a:pathLst>
              <a:path h="2014010" w="2019058">
                <a:moveTo>
                  <a:pt x="0" y="0"/>
                </a:moveTo>
                <a:lnTo>
                  <a:pt x="2019058" y="0"/>
                </a:lnTo>
                <a:lnTo>
                  <a:pt x="2019058" y="2014010"/>
                </a:lnTo>
                <a:lnTo>
                  <a:pt x="0" y="2014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55281" y="8672177"/>
            <a:ext cx="3229646" cy="3229646"/>
          </a:xfrm>
          <a:custGeom>
            <a:avLst/>
            <a:gdLst/>
            <a:ahLst/>
            <a:cxnLst/>
            <a:rect r="r" b="b" t="t" l="l"/>
            <a:pathLst>
              <a:path h="3229646" w="3229646">
                <a:moveTo>
                  <a:pt x="0" y="0"/>
                </a:moveTo>
                <a:lnTo>
                  <a:pt x="3229646" y="0"/>
                </a:lnTo>
                <a:lnTo>
                  <a:pt x="3229646" y="3229646"/>
                </a:lnTo>
                <a:lnTo>
                  <a:pt x="0" y="3229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99473">
            <a:off x="15504583" y="-763371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9674">
            <a:off x="-1244492" y="404884"/>
            <a:ext cx="7315200" cy="1997849"/>
          </a:xfrm>
          <a:custGeom>
            <a:avLst/>
            <a:gdLst/>
            <a:ahLst/>
            <a:cxnLst/>
            <a:rect r="r" b="b" t="t" l="l"/>
            <a:pathLst>
              <a:path h="1997849" w="7315200">
                <a:moveTo>
                  <a:pt x="0" y="0"/>
                </a:moveTo>
                <a:lnTo>
                  <a:pt x="7315200" y="0"/>
                </a:lnTo>
                <a:lnTo>
                  <a:pt x="7315200" y="1997849"/>
                </a:lnTo>
                <a:lnTo>
                  <a:pt x="0" y="1997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73491" y="7200900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99473">
            <a:off x="-1299633" y="6965802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12629" y="5307471"/>
            <a:ext cx="1457940" cy="1893429"/>
          </a:xfrm>
          <a:custGeom>
            <a:avLst/>
            <a:gdLst/>
            <a:ahLst/>
            <a:cxnLst/>
            <a:rect r="r" b="b" t="t" l="l"/>
            <a:pathLst>
              <a:path h="1893429" w="1457940">
                <a:moveTo>
                  <a:pt x="0" y="0"/>
                </a:moveTo>
                <a:lnTo>
                  <a:pt x="1457941" y="0"/>
                </a:lnTo>
                <a:lnTo>
                  <a:pt x="1457941" y="1893429"/>
                </a:lnTo>
                <a:lnTo>
                  <a:pt x="0" y="1893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00000">
            <a:off x="14605910" y="4792401"/>
            <a:ext cx="2671378" cy="2678073"/>
          </a:xfrm>
          <a:custGeom>
            <a:avLst/>
            <a:gdLst/>
            <a:ahLst/>
            <a:cxnLst/>
            <a:rect r="r" b="b" t="t" l="l"/>
            <a:pathLst>
              <a:path h="2678073" w="2671378">
                <a:moveTo>
                  <a:pt x="0" y="0"/>
                </a:moveTo>
                <a:lnTo>
                  <a:pt x="2671378" y="0"/>
                </a:lnTo>
                <a:lnTo>
                  <a:pt x="2671378" y="2678073"/>
                </a:lnTo>
                <a:lnTo>
                  <a:pt x="0" y="2678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87922" y="4792401"/>
            <a:ext cx="2671378" cy="2678073"/>
          </a:xfrm>
          <a:custGeom>
            <a:avLst/>
            <a:gdLst/>
            <a:ahLst/>
            <a:cxnLst/>
            <a:rect r="r" b="b" t="t" l="l"/>
            <a:pathLst>
              <a:path h="2678073" w="2671378">
                <a:moveTo>
                  <a:pt x="0" y="0"/>
                </a:moveTo>
                <a:lnTo>
                  <a:pt x="2671378" y="0"/>
                </a:lnTo>
                <a:lnTo>
                  <a:pt x="2671378" y="2678073"/>
                </a:lnTo>
                <a:lnTo>
                  <a:pt x="0" y="2678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542" y="2829055"/>
            <a:ext cx="13493844" cy="6194146"/>
          </a:xfrm>
          <a:custGeom>
            <a:avLst/>
            <a:gdLst/>
            <a:ahLst/>
            <a:cxnLst/>
            <a:rect r="r" b="b" t="t" l="l"/>
            <a:pathLst>
              <a:path h="6194146" w="13493844">
                <a:moveTo>
                  <a:pt x="0" y="0"/>
                </a:moveTo>
                <a:lnTo>
                  <a:pt x="13493845" y="0"/>
                </a:lnTo>
                <a:lnTo>
                  <a:pt x="13493845" y="6194147"/>
                </a:lnTo>
                <a:lnTo>
                  <a:pt x="0" y="619414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10" r="0" b="-11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9542" y="774917"/>
            <a:ext cx="5600331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25"/>
              </a:lnSpc>
              <a:spcBef>
                <a:spcPct val="0"/>
              </a:spcBef>
            </a:pPr>
            <a:r>
              <a:rPr lang="en-US" sz="8187">
                <a:solidFill>
                  <a:srgbClr val="000000"/>
                </a:solidFill>
                <a:latin typeface="Hagrid"/>
              </a:rPr>
              <a:t>Utilização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50283" y="3298698"/>
            <a:ext cx="38394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Documento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55281" y="8672177"/>
            <a:ext cx="3229646" cy="3229646"/>
          </a:xfrm>
          <a:custGeom>
            <a:avLst/>
            <a:gdLst/>
            <a:ahLst/>
            <a:cxnLst/>
            <a:rect r="r" b="b" t="t" l="l"/>
            <a:pathLst>
              <a:path h="3229646" w="3229646">
                <a:moveTo>
                  <a:pt x="0" y="0"/>
                </a:moveTo>
                <a:lnTo>
                  <a:pt x="3229646" y="0"/>
                </a:lnTo>
                <a:lnTo>
                  <a:pt x="3229646" y="3229646"/>
                </a:lnTo>
                <a:lnTo>
                  <a:pt x="0" y="3229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99473">
            <a:off x="15504583" y="-763371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9674">
            <a:off x="-1244492" y="404884"/>
            <a:ext cx="7315200" cy="1997849"/>
          </a:xfrm>
          <a:custGeom>
            <a:avLst/>
            <a:gdLst/>
            <a:ahLst/>
            <a:cxnLst/>
            <a:rect r="r" b="b" t="t" l="l"/>
            <a:pathLst>
              <a:path h="1997849" w="7315200">
                <a:moveTo>
                  <a:pt x="0" y="0"/>
                </a:moveTo>
                <a:lnTo>
                  <a:pt x="7315200" y="0"/>
                </a:lnTo>
                <a:lnTo>
                  <a:pt x="7315200" y="1997849"/>
                </a:lnTo>
                <a:lnTo>
                  <a:pt x="0" y="1997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73491" y="7200900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99473">
            <a:off x="-1299633" y="6965802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542" y="765392"/>
            <a:ext cx="560033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7487">
                <a:solidFill>
                  <a:srgbClr val="000000"/>
                </a:solidFill>
                <a:latin typeface="Hagrid"/>
              </a:rPr>
              <a:t>Forncedor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5883" y="2329204"/>
            <a:ext cx="17008309" cy="599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49"/>
              </a:lnSpc>
              <a:spcBef>
                <a:spcPct val="0"/>
              </a:spcBef>
            </a:pPr>
            <a:r>
              <a:rPr lang="en-US" sz="4932">
                <a:solidFill>
                  <a:srgbClr val="000000"/>
                </a:solidFill>
                <a:latin typeface="Clear Sans Bold"/>
              </a:rPr>
              <a:t>U</a:t>
            </a:r>
            <a:r>
              <a:rPr lang="en-US" sz="4932">
                <a:solidFill>
                  <a:srgbClr val="000000"/>
                </a:solidFill>
                <a:latin typeface="Clear Sans Bold"/>
              </a:rPr>
              <a:t>m novo fornecedor pode trazer diversos benefícios como:</a:t>
            </a:r>
          </a:p>
          <a:p>
            <a:pPr marL="956948" indent="-478474" lvl="1">
              <a:lnSpc>
                <a:spcPts val="6604"/>
              </a:lnSpc>
              <a:buFont typeface="Arial"/>
              <a:buChar char="•"/>
            </a:pPr>
            <a:r>
              <a:rPr lang="en-US" sz="4432">
                <a:solidFill>
                  <a:srgbClr val="000000"/>
                </a:solidFill>
                <a:latin typeface="Clear Sans Bold"/>
              </a:rPr>
              <a:t>Diversificação e Ampliação das Opções de Compra</a:t>
            </a:r>
          </a:p>
          <a:p>
            <a:pPr marL="956948" indent="-478474" lvl="1">
              <a:lnSpc>
                <a:spcPts val="6604"/>
              </a:lnSpc>
              <a:buFont typeface="Arial"/>
              <a:buChar char="•"/>
            </a:pPr>
            <a:r>
              <a:rPr lang="en-US" sz="4432">
                <a:solidFill>
                  <a:srgbClr val="000000"/>
                </a:solidFill>
                <a:latin typeface="Clear Sans Bold"/>
              </a:rPr>
              <a:t>Redução de Dependência e Riscos</a:t>
            </a:r>
          </a:p>
          <a:p>
            <a:pPr marL="956948" indent="-478474" lvl="1">
              <a:lnSpc>
                <a:spcPts val="6604"/>
              </a:lnSpc>
              <a:buFont typeface="Arial"/>
              <a:buChar char="•"/>
            </a:pPr>
            <a:r>
              <a:rPr lang="en-US" sz="4432">
                <a:solidFill>
                  <a:srgbClr val="000000"/>
                </a:solidFill>
                <a:latin typeface="Clear Sans Bold"/>
              </a:rPr>
              <a:t>Negociação de Condições Mais Favoráveis</a:t>
            </a:r>
          </a:p>
          <a:p>
            <a:pPr marL="956948" indent="-478474" lvl="1">
              <a:lnSpc>
                <a:spcPts val="6604"/>
              </a:lnSpc>
              <a:buFont typeface="Arial"/>
              <a:buChar char="•"/>
            </a:pPr>
            <a:r>
              <a:rPr lang="en-US" sz="4432">
                <a:solidFill>
                  <a:srgbClr val="000000"/>
                </a:solidFill>
                <a:latin typeface="Clear Sans Bold"/>
              </a:rPr>
              <a:t>Inovação e Qualidade</a:t>
            </a:r>
          </a:p>
          <a:p>
            <a:pPr marL="956948" indent="-478474" lvl="1">
              <a:lnSpc>
                <a:spcPts val="6604"/>
              </a:lnSpc>
              <a:buFont typeface="Arial"/>
              <a:buChar char="•"/>
            </a:pPr>
            <a:r>
              <a:rPr lang="en-US" sz="4432">
                <a:solidFill>
                  <a:srgbClr val="000000"/>
                </a:solidFill>
                <a:latin typeface="Clear Sans Bold"/>
              </a:rPr>
              <a:t>Otimização de Processos e Redução de Custos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-5207135" y="10321877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9714" y="740521"/>
            <a:ext cx="6492240" cy="184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73"/>
              </a:lnSpc>
            </a:pPr>
            <a:r>
              <a:rPr lang="en-US" sz="13403" spc="1313">
                <a:solidFill>
                  <a:srgbClr val="231F20"/>
                </a:solidFill>
                <a:latin typeface="Oswald Bold"/>
              </a:rPr>
              <a:t>REVAL</a:t>
            </a:r>
          </a:p>
        </p:txBody>
      </p:sp>
      <p:sp>
        <p:nvSpPr>
          <p:cNvPr name="AutoShape 5" id="5"/>
          <p:cNvSpPr/>
          <p:nvPr/>
        </p:nvSpPr>
        <p:spPr>
          <a:xfrm>
            <a:off x="598289" y="626221"/>
            <a:ext cx="6492240" cy="0"/>
          </a:xfrm>
          <a:prstGeom prst="line">
            <a:avLst/>
          </a:prstGeom>
          <a:ln cap="flat" w="428625">
            <a:solidFill>
              <a:srgbClr val="0173E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598289" y="2613314"/>
            <a:ext cx="6492240" cy="0"/>
          </a:xfrm>
          <a:prstGeom prst="line">
            <a:avLst/>
          </a:prstGeom>
          <a:ln cap="flat" w="428625">
            <a:solidFill>
              <a:srgbClr val="0173E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440905" y="0"/>
            <a:ext cx="3847095" cy="3847095"/>
          </a:xfrm>
          <a:custGeom>
            <a:avLst/>
            <a:gdLst/>
            <a:ahLst/>
            <a:cxnLst/>
            <a:rect r="r" b="b" t="t" l="l"/>
            <a:pathLst>
              <a:path h="3847095" w="3847095">
                <a:moveTo>
                  <a:pt x="0" y="0"/>
                </a:moveTo>
                <a:lnTo>
                  <a:pt x="3847095" y="0"/>
                </a:lnTo>
                <a:lnTo>
                  <a:pt x="3847095" y="3847095"/>
                </a:lnTo>
                <a:lnTo>
                  <a:pt x="0" y="3847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43697" y="2399002"/>
            <a:ext cx="5456629" cy="3867478"/>
          </a:xfrm>
          <a:custGeom>
            <a:avLst/>
            <a:gdLst/>
            <a:ahLst/>
            <a:cxnLst/>
            <a:rect r="r" b="b" t="t" l="l"/>
            <a:pathLst>
              <a:path h="3867478" w="5456629">
                <a:moveTo>
                  <a:pt x="0" y="0"/>
                </a:moveTo>
                <a:lnTo>
                  <a:pt x="5456629" y="0"/>
                </a:lnTo>
                <a:lnTo>
                  <a:pt x="5456629" y="3867478"/>
                </a:lnTo>
                <a:lnTo>
                  <a:pt x="0" y="3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1263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35294" y="5717879"/>
            <a:ext cx="6115989" cy="3867478"/>
          </a:xfrm>
          <a:custGeom>
            <a:avLst/>
            <a:gdLst/>
            <a:ahLst/>
            <a:cxnLst/>
            <a:rect r="r" b="b" t="t" l="l"/>
            <a:pathLst>
              <a:path h="3867478" w="6115989">
                <a:moveTo>
                  <a:pt x="0" y="0"/>
                </a:moveTo>
                <a:lnTo>
                  <a:pt x="6115988" y="0"/>
                </a:lnTo>
                <a:lnTo>
                  <a:pt x="6115988" y="3867478"/>
                </a:lnTo>
                <a:lnTo>
                  <a:pt x="0" y="3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706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66675" y="3129332"/>
            <a:ext cx="9210675" cy="428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2765" indent="-441383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 Empresa online que fornece artigos de Papelaria, Escritório, Informática, Brinquedo, Material de Consumo para empresas entre outros.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-5207135" y="10321877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9714" y="740521"/>
            <a:ext cx="6492240" cy="184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73"/>
              </a:lnSpc>
            </a:pPr>
            <a:r>
              <a:rPr lang="en-US" sz="13403" spc="1313">
                <a:solidFill>
                  <a:srgbClr val="231F20"/>
                </a:solidFill>
                <a:latin typeface="Oswald Bold"/>
              </a:rPr>
              <a:t>REVAL</a:t>
            </a:r>
          </a:p>
        </p:txBody>
      </p:sp>
      <p:sp>
        <p:nvSpPr>
          <p:cNvPr name="AutoShape 5" id="5"/>
          <p:cNvSpPr/>
          <p:nvPr/>
        </p:nvSpPr>
        <p:spPr>
          <a:xfrm>
            <a:off x="598289" y="626221"/>
            <a:ext cx="6492240" cy="0"/>
          </a:xfrm>
          <a:prstGeom prst="line">
            <a:avLst/>
          </a:prstGeom>
          <a:ln cap="flat" w="428625">
            <a:solidFill>
              <a:srgbClr val="0173E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598289" y="2613314"/>
            <a:ext cx="6492240" cy="0"/>
          </a:xfrm>
          <a:prstGeom prst="line">
            <a:avLst/>
          </a:prstGeom>
          <a:ln cap="flat" w="428625">
            <a:solidFill>
              <a:srgbClr val="0173E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440905" y="0"/>
            <a:ext cx="3847095" cy="3847095"/>
          </a:xfrm>
          <a:custGeom>
            <a:avLst/>
            <a:gdLst/>
            <a:ahLst/>
            <a:cxnLst/>
            <a:rect r="r" b="b" t="t" l="l"/>
            <a:pathLst>
              <a:path h="3847095" w="3847095">
                <a:moveTo>
                  <a:pt x="0" y="0"/>
                </a:moveTo>
                <a:lnTo>
                  <a:pt x="3847095" y="0"/>
                </a:lnTo>
                <a:lnTo>
                  <a:pt x="3847095" y="3847095"/>
                </a:lnTo>
                <a:lnTo>
                  <a:pt x="0" y="3847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45268" y="3485389"/>
            <a:ext cx="10742732" cy="6643215"/>
          </a:xfrm>
          <a:custGeom>
            <a:avLst/>
            <a:gdLst/>
            <a:ahLst/>
            <a:cxnLst/>
            <a:rect r="r" b="b" t="t" l="l"/>
            <a:pathLst>
              <a:path h="6643215" w="10742732">
                <a:moveTo>
                  <a:pt x="0" y="0"/>
                </a:moveTo>
                <a:lnTo>
                  <a:pt x="10742732" y="0"/>
                </a:lnTo>
                <a:lnTo>
                  <a:pt x="10742732" y="6643215"/>
                </a:lnTo>
                <a:lnTo>
                  <a:pt x="0" y="6643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243" t="0" r="-3848" b="-150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66675" y="3129332"/>
            <a:ext cx="8112005" cy="4983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2765" indent="-441382" lvl="1">
              <a:lnSpc>
                <a:spcPts val="5642"/>
              </a:lnSpc>
              <a:buFont typeface="Arial"/>
              <a:buChar char="•"/>
            </a:pPr>
            <a:r>
              <a:rPr lang="en-US" sz="4088" spc="400">
                <a:solidFill>
                  <a:srgbClr val="231F20"/>
                </a:solidFill>
                <a:latin typeface="DM Sans"/>
              </a:rPr>
              <a:t>Empresa online que fornece artigos de Papelaria, Escritório, Informática, Brinquedo, Material de Consumo para empresas entre outros.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DAFttvu_dhs</dc:identifier>
  <dcterms:modified xsi:type="dcterms:W3CDTF">2011-08-01T06:04:30Z</dcterms:modified>
  <cp:revision>1</cp:revision>
  <dc:title>A</dc:title>
</cp:coreProperties>
</file>